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3" r:id="rId5"/>
    <p:sldId id="262" r:id="rId6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FF0DEE"/>
    <a:srgbClr val="000099"/>
    <a:srgbClr val="A7279E"/>
    <a:srgbClr val="E1EBF7"/>
    <a:srgbClr val="F87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4" d="100"/>
          <a:sy n="74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9E4DD-7348-4088-9F30-BD59FC3F63FA}" type="datetimeFigureOut">
              <a:rPr kumimoji="1" lang="ja-JP" altLang="en-US" smtClean="0"/>
              <a:t>16/10/06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39C8D-04FF-4CFD-9A29-CCA131D26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62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44D55-3AD2-4F72-AD3A-2AE3D189869E}" type="datetimeFigureOut">
              <a:rPr kumimoji="1" lang="ja-JP" altLang="en-US" smtClean="0"/>
              <a:t>16/10/06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38503-30F9-4243-A5E0-8C3BDBA06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0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4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4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90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96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2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61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57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72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32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38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Copyright©2015 FosterForum</a:t>
            </a:r>
            <a:r>
              <a:rPr kumimoji="1" lang="ja-JP" altLang="en-US"/>
              <a:t>良質な金融商品を育てる会 </a:t>
            </a:r>
            <a:r>
              <a:rPr kumimoji="1" lang="en-US" altLang="ja-JP"/>
              <a:t>All Right</a:t>
            </a:r>
            <a:r>
              <a:rPr kumimoji="1" lang="ja-JP" altLang="en-US"/>
              <a:t>ｓ </a:t>
            </a:r>
            <a:r>
              <a:rPr kumimoji="1" lang="en-US" altLang="ja-JP"/>
              <a:t>Reserved.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B313-7DFC-4205-A0B2-A4897F6FE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84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osterforum.sakura.ne.jp/fosterforum/wp-content/uploads/cropped-fosterforum131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384"/>
            <a:ext cx="9144000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318364" y="2185519"/>
            <a:ext cx="2507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　題</a:t>
            </a:r>
            <a:r>
              <a:rPr kumimoji="1" lang="ja-JP" altLang="en-US" sz="4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57367" y="3869976"/>
            <a:ext cx="2698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投資信託</a:t>
            </a:r>
            <a:endParaRPr kumimoji="1" lang="en-US" altLang="ja-JP" sz="28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</a:rPr>
              <a:t>買付手数料</a:t>
            </a:r>
            <a:endParaRPr lang="en-US" altLang="ja-JP" sz="20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２％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81037" y="3883418"/>
            <a:ext cx="26989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</a:rPr>
              <a:t>定期預金</a:t>
            </a:r>
            <a:endParaRPr kumimoji="1" lang="en-US" altLang="ja-JP" sz="32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６ヶ月物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年利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８％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0501" y="3266981"/>
            <a:ext cx="82999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「金利１％、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か月物」という定期預金に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100</a:t>
            </a: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万円預けたら、満期時の受取利息は（税控除前）はいくら？</a:t>
            </a:r>
            <a:endParaRPr kumimoji="1" lang="ja-JP" altLang="en-US" sz="4000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5652120" y="6525344"/>
            <a:ext cx="3491881" cy="360040"/>
          </a:xfrm>
        </p:spPr>
        <p:txBody>
          <a:bodyPr/>
          <a:lstStyle/>
          <a:p>
            <a:pPr algn="r"/>
            <a:r>
              <a:rPr kumimoji="1" lang="en-US" altLang="ja-JP" dirty="0"/>
              <a:t>Copyright©2016 Foster Forum .</a:t>
            </a:r>
            <a:endParaRPr kumimoji="1" lang="ja-JP" altLang="en-US" dirty="0"/>
          </a:p>
        </p:txBody>
      </p:sp>
      <p:pic>
        <p:nvPicPr>
          <p:cNvPr id="9" name="図 8" descr="C:\Users\USER\Documents\フォスターフォーラム\画像・ロゴなど\logo_fosterforum.gif"/>
          <p:cNvPicPr/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" y="6534864"/>
            <a:ext cx="2088000" cy="323136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8594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解　説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95536" y="1268760"/>
            <a:ext cx="8352928" cy="5184576"/>
          </a:xfrm>
          <a:prstGeom prst="rect">
            <a:avLst/>
          </a:prstGeom>
          <a:solidFill>
            <a:srgbClr val="CCECFF">
              <a:alpha val="52000"/>
            </a:srgbClr>
          </a:solidFill>
          <a:ln w="635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kumimoji="1"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金利は「年○％」というように「年利」で表します。</a:t>
            </a:r>
            <a:endParaRPr kumimoji="1"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金利１％ということは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年間預けたら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％の利息をつけてお返しします　という意味です。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一方、「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か月物」というのは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か月で満期を迎える定期預金です。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金利は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年間で表示されているのに、期間が半分の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か月と一致していないところに気づきましたか？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51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答　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95536" y="1268760"/>
            <a:ext cx="8352928" cy="5184576"/>
          </a:xfrm>
          <a:prstGeom prst="rect">
            <a:avLst/>
          </a:prstGeom>
          <a:solidFill>
            <a:srgbClr val="CCECFF">
              <a:alpha val="52000"/>
            </a:srgbClr>
          </a:solidFill>
          <a:ln w="635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1200"/>
              </a:spcBef>
            </a:pPr>
            <a:endParaRPr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</a:t>
            </a:r>
            <a:r>
              <a:rPr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万円✕年</a:t>
            </a:r>
            <a:r>
              <a:rPr lang="en-US" altLang="ja-JP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％✕　　　　＝</a:t>
            </a:r>
            <a:r>
              <a:rPr lang="en-US" altLang="ja-JP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5000</a:t>
            </a:r>
            <a:r>
              <a:rPr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endParaRPr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よって、回答は　</a:t>
            </a:r>
            <a:r>
              <a:rPr lang="en-US" altLang="ja-JP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：５千円でした。</a:t>
            </a:r>
            <a:endParaRPr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受取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利息には</a:t>
            </a:r>
            <a:r>
              <a:rPr lang="en-US" altLang="ja-JP" sz="2800" dirty="0">
                <a:solidFill>
                  <a:schemeClr val="tx1"/>
                </a:solidFill>
                <a:latin typeface="+mj-ea"/>
                <a:ea typeface="+mj-ea"/>
              </a:rPr>
              <a:t>20.315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％の税金が</a:t>
            </a:r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かかるため、</a:t>
            </a:r>
            <a:r>
              <a:rPr lang="en-US" altLang="ja-JP" sz="28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実際に受け取る利息は、税金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を引いた（税控除）</a:t>
            </a:r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金額に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なります。</a:t>
            </a:r>
            <a:endParaRPr lang="en-US" altLang="ja-JP" sz="3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23656" y="1934706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６ヶ月</a:t>
            </a:r>
            <a:endParaRPr lang="en-US" altLang="ja-JP" sz="3200" b="1" dirty="0"/>
          </a:p>
          <a:p>
            <a:r>
              <a:rPr kumimoji="1" lang="ja-JP" altLang="en-US" sz="3200" b="1" dirty="0"/>
              <a:t>１２</a:t>
            </a:r>
            <a:r>
              <a:rPr lang="ja-JP" altLang="en-US" sz="3200" b="1" dirty="0"/>
              <a:t>ヶ</a:t>
            </a:r>
            <a:r>
              <a:rPr kumimoji="1" lang="ja-JP" altLang="en-US" sz="3200" b="1" dirty="0"/>
              <a:t>月</a:t>
            </a:r>
          </a:p>
        </p:txBody>
      </p:sp>
      <p:cxnSp>
        <p:nvCxnSpPr>
          <p:cNvPr id="9" name="直線コネクタ 8"/>
          <p:cNvCxnSpPr>
            <a:stCxn id="7" idx="1"/>
          </p:cNvCxnSpPr>
          <p:nvPr/>
        </p:nvCxnSpPr>
        <p:spPr>
          <a:xfrm>
            <a:off x="4723656" y="2473315"/>
            <a:ext cx="143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5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146844"/>
            <a:ext cx="8229600" cy="40184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おとな</a:t>
            </a:r>
            <a:r>
              <a:rPr lang="ja-JP" altLang="en-US" dirty="0"/>
              <a:t>の</a:t>
            </a:r>
            <a:r>
              <a:rPr lang="ja-JP" altLang="en-US" dirty="0" smtClean="0"/>
              <a:t>金融力セミナー（初心者コース）</a:t>
            </a:r>
            <a:r>
              <a:rPr lang="en-US" altLang="ja-JP" dirty="0" smtClean="0"/>
              <a:t>』</a:t>
            </a:r>
          </a:p>
          <a:p>
            <a:pPr marL="0" indent="0" algn="ctr">
              <a:buNone/>
            </a:pPr>
            <a:r>
              <a:rPr kumimoji="1" lang="ja-JP" altLang="en-US" dirty="0" smtClean="0"/>
              <a:t>のご案内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日　時　　</a:t>
            </a:r>
            <a:r>
              <a:rPr kumimoji="1" lang="ja-JP" altLang="en-US" dirty="0" smtClean="0"/>
              <a:t>：　１１月３０日（水）１０時半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正午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場　所　　</a:t>
            </a:r>
            <a:r>
              <a:rPr lang="ja-JP" altLang="en-US" dirty="0" smtClean="0"/>
              <a:t>：　東京都消費生活総合センター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      </a:t>
            </a:r>
            <a:r>
              <a:rPr lang="ja-JP" altLang="en-US" dirty="0" smtClean="0"/>
              <a:t>学習室</a:t>
            </a:r>
            <a:r>
              <a:rPr lang="en-US" altLang="ja-JP" dirty="0" smtClean="0"/>
              <a:t>A</a:t>
            </a:r>
            <a:r>
              <a:rPr lang="ja-JP" altLang="en-US" dirty="0" smtClean="0"/>
              <a:t>（飯田橋駅からすぐ）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申込方法　</a:t>
            </a:r>
            <a:r>
              <a:rPr kumimoji="1" lang="ja-JP" altLang="en-US" dirty="0" smtClean="0"/>
              <a:t>：　</a:t>
            </a:r>
            <a:r>
              <a:rPr kumimoji="1" lang="ja-JP" altLang="en-US" dirty="0" smtClean="0"/>
              <a:t>チラシ</a:t>
            </a:r>
            <a:r>
              <a:rPr lang="ja-JP" altLang="en-US" dirty="0" smtClean="0"/>
              <a:t>または右の</a:t>
            </a:r>
            <a:r>
              <a:rPr lang="en-US" altLang="ja-JP" dirty="0" smtClean="0"/>
              <a:t>QR</a:t>
            </a:r>
            <a:r>
              <a:rPr lang="ja-JP" altLang="en-US" dirty="0" smtClean="0"/>
              <a:t>コード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ja-JP" dirty="0"/>
              <a:t>　</a:t>
            </a:r>
            <a:r>
              <a:rPr kumimoji="1" lang="ja-JP" altLang="en-US" dirty="0" smtClean="0"/>
              <a:t>　　　　　　　　からお申し込みください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Copyright©2016 </a:t>
            </a:r>
            <a:r>
              <a:rPr kumimoji="1" lang="en-US" altLang="ja-JP" dirty="0" err="1"/>
              <a:t>FosterForum</a:t>
            </a:r>
            <a:r>
              <a:rPr kumimoji="1" lang="ja-JP" altLang="en-US" dirty="0"/>
              <a:t>良質な金融商品を育てる会 </a:t>
            </a:r>
            <a:r>
              <a:rPr kumimoji="1" lang="en-US" altLang="ja-JP" dirty="0"/>
              <a:t>All Right</a:t>
            </a:r>
            <a:r>
              <a:rPr kumimoji="1" lang="ja-JP" altLang="en-US" dirty="0"/>
              <a:t>ｓ </a:t>
            </a:r>
            <a:r>
              <a:rPr kumimoji="1" lang="en-US" altLang="ja-JP" dirty="0"/>
              <a:t>Reserved.</a:t>
            </a:r>
            <a:endParaRPr kumimoji="1" lang="ja-JP" altLang="en-US" dirty="0"/>
          </a:p>
        </p:txBody>
      </p:sp>
      <p:pic>
        <p:nvPicPr>
          <p:cNvPr id="6" name="Picture 2" descr="http://fosterforum.sakura.ne.jp/fosterforum/wp-content/uploads/cropped-fosterforum131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29200"/>
            <a:ext cx="1034415" cy="994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957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02190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私たちフォスター・フォーラムは、金融の分野に特化した活動を行う消費者市民グループです。</a:t>
            </a:r>
          </a:p>
          <a:p>
            <a:pPr marL="0" indent="0">
              <a:buNone/>
            </a:pPr>
            <a:r>
              <a:rPr lang="ja-JP" altLang="en-US" sz="2400" dirty="0"/>
              <a:t>自立した暮らしに欠かすことのできない「良質な金融商品」を育てることを目的に、金融サービス提供者、行政、個人、消費者団体等に向けて、さまざまな提言や情報発信を行います。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b="1" dirty="0"/>
              <a:t>設立：</a:t>
            </a:r>
            <a:r>
              <a:rPr lang="en-US" altLang="ja-JP" sz="2400" dirty="0"/>
              <a:t>2004</a:t>
            </a:r>
            <a:r>
              <a:rPr lang="ja-JP" altLang="en-US" sz="2400" dirty="0"/>
              <a:t>年（平成</a:t>
            </a:r>
            <a:r>
              <a:rPr lang="en-US" altLang="ja-JP" sz="2400" dirty="0"/>
              <a:t>16</a:t>
            </a:r>
            <a:r>
              <a:rPr lang="ja-JP" altLang="en-US" sz="2400" dirty="0"/>
              <a:t>年）</a:t>
            </a:r>
            <a:r>
              <a:rPr lang="en-US" altLang="ja-JP" sz="2400" dirty="0"/>
              <a:t>11</a:t>
            </a:r>
            <a:r>
              <a:rPr lang="ja-JP" altLang="en-US" sz="2400" dirty="0"/>
              <a:t>月</a:t>
            </a:r>
          </a:p>
          <a:p>
            <a:pPr marL="0" indent="0">
              <a:buNone/>
            </a:pPr>
            <a:r>
              <a:rPr lang="ja-JP" altLang="en-US" sz="2400" b="1" dirty="0"/>
              <a:t>主な活動</a:t>
            </a:r>
            <a:r>
              <a:rPr lang="ja-JP" altLang="en-US" sz="2400" b="1" dirty="0" smtClean="0"/>
              <a:t>：消費者のための金融経済教育、審議会等に委員出席して意見を述べたり、意見書を</a:t>
            </a:r>
            <a:r>
              <a:rPr lang="ja-JP" altLang="en-US" sz="2400" b="1" smtClean="0"/>
              <a:t>提出すること</a:t>
            </a:r>
            <a:r>
              <a:rPr lang="ja-JP" altLang="en-US" sz="2400" b="1" dirty="0" smtClean="0"/>
              <a:t>　等</a:t>
            </a:r>
            <a:endParaRPr lang="en-US" altLang="ja-JP" sz="2400" b="1" dirty="0" smtClean="0"/>
          </a:p>
        </p:txBody>
      </p:sp>
      <p:pic>
        <p:nvPicPr>
          <p:cNvPr id="8" name="Picture 2" descr="http://fosterforum.sakura.ne.jp/fosterforum/wp-content/uploads/cropped-fosterforum131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89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208</Words>
  <Application>Microsoft Macintosh PowerPoint</Application>
  <PresentationFormat>画面に合わせる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解　説</vt:lpstr>
      <vt:lpstr>答　え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emi</dc:creator>
  <cp:lastModifiedBy>永沢 裕美子</cp:lastModifiedBy>
  <cp:revision>116</cp:revision>
  <cp:lastPrinted>2015-10-06T12:54:55Z</cp:lastPrinted>
  <dcterms:created xsi:type="dcterms:W3CDTF">2015-09-18T12:21:54Z</dcterms:created>
  <dcterms:modified xsi:type="dcterms:W3CDTF">2016-10-06T00:47:25Z</dcterms:modified>
</cp:coreProperties>
</file>