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/>
    <p:restoredTop sz="94626"/>
  </p:normalViewPr>
  <p:slideViewPr>
    <p:cSldViewPr snapToGrid="0">
      <p:cViewPr varScale="1">
        <p:scale>
          <a:sx n="105" d="100"/>
          <a:sy n="105" d="100"/>
        </p:scale>
        <p:origin x="1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8E90A-DAE6-8548-80AE-C592E92B7A9A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0D213-2FB1-C745-A93C-71F39F5D4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120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B559-A361-9148-8714-2D5CFE9DE1A8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094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0C74-7A91-E149-A353-637D68B38354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88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75125-E22B-2A4B-8C8B-F64700EC2315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51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80764-38D5-0946-8A8D-1B6BB73B6CDC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30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C4F1-5B6C-3F49-9B8B-6FBE1455643F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59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6906E-D859-D14A-BE4F-074FA87C6ADA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29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85FA-B761-2E47-9520-488FC3414C86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5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EA519-E082-0541-9DF6-671BED1CB628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5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7937-97D0-3444-8433-7B6534793CB8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58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BCC5A-CC8A-0041-8F3B-3A97A048690C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05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67DFC-5894-C140-9186-BEDC2B30AFF3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81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6BC7F1-DD01-8C41-88AB-BFF4BF047CE4}" type="datetime1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D6B1BE-4861-7445-85D4-7C73B9BDF6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E031DE-8BD8-5805-2766-09541BDA8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2739542"/>
            <a:ext cx="8420100" cy="2866127"/>
          </a:xfrm>
        </p:spPr>
        <p:txBody>
          <a:bodyPr anchor="ctr">
            <a:normAutofit fontScale="90000"/>
          </a:bodyPr>
          <a:lstStyle/>
          <a:p>
            <a:r>
              <a:rPr kumimoji="1" lang="en-US" altLang="ja-JP" sz="6700" b="1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2025</a:t>
            </a:r>
            <a:r>
              <a:rPr kumimoji="1" lang="ja-JP" altLang="en-US" sz="6700" b="1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年度　定時総会</a:t>
            </a:r>
            <a:br>
              <a:rPr kumimoji="1"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</a:br>
            <a:br>
              <a:rPr kumimoji="1"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</a:br>
            <a:br>
              <a:rPr kumimoji="1" lang="en-US" altLang="ja-JP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</a:br>
            <a:r>
              <a:rPr kumimoji="1" lang="en-US" altLang="ja-JP" sz="3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2025</a:t>
            </a:r>
            <a:r>
              <a:rPr kumimoji="1" lang="ja-JP" altLang="en-US" sz="36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年</a:t>
            </a:r>
            <a:r>
              <a:rPr kumimoji="1" lang="en-US" altLang="ja-JP" sz="3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1</a:t>
            </a:r>
            <a:r>
              <a:rPr kumimoji="1" lang="ja-JP" altLang="en-US" sz="36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月</a:t>
            </a:r>
            <a:r>
              <a:rPr kumimoji="1" lang="en-US" altLang="ja-JP" sz="3600" dirty="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29</a:t>
            </a:r>
            <a:r>
              <a:rPr kumimoji="1" lang="ja-JP" altLang="en-US" sz="36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日</a:t>
            </a:r>
            <a:endParaRPr kumimoji="1" lang="ja-JP" altLang="en-US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  <p:pic>
        <p:nvPicPr>
          <p:cNvPr id="4" name="Picture 2" descr="http://fosterforum.sakura.ne.jp/fosterforum/wp-content/uploads/cropped-fosterforum131102.jpg">
            <a:extLst>
              <a:ext uri="{FF2B5EF4-FFF2-40B4-BE49-F238E27FC236}">
                <a16:creationId xmlns:a16="http://schemas.microsoft.com/office/drawing/2014/main" id="{CD59C393-D462-AE17-A50A-0E88C644A9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10016721" cy="2050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871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FC2A26-2E47-09FC-CFEE-5EC5E0843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4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Ⅰ</a:t>
            </a:r>
            <a:r>
              <a:rPr lang="ja-JP" altLang="en-US" sz="44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 </a:t>
            </a:r>
            <a:r>
              <a:rPr lang="ja-JP" altLang="en-US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総会の概要</a:t>
            </a:r>
            <a:br>
              <a:rPr lang="ja-JP" altLang="ja-JP" sz="4400"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6C38D3-2F0E-6D2F-D0E0-A9A751E78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366698"/>
            <a:ext cx="8543925" cy="48618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◎ 開催日時：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2025</a:t>
            </a: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</a:t>
            </a: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月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29</a:t>
            </a: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日（水）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17</a:t>
            </a: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時半〜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18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時</a:t>
            </a:r>
            <a:endParaRPr lang="en-US" altLang="ja-JP" sz="20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endParaRPr lang="ja-JP" altLang="ja-JP" sz="20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◎ 開催場所：永沢総合法律事務所（東京・八重洲）及び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Zoom</a:t>
            </a:r>
          </a:p>
          <a:p>
            <a:pPr marL="0" indent="0">
              <a:buNone/>
            </a:pP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◎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出席者：基本会員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会場参加　川元、木村、坂本、長谷川</a:t>
            </a:r>
            <a:endParaRPr lang="en-US" altLang="ja-JP" sz="20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	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　　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欠席（議長に委任）　大江、楠本、丹野</a:t>
            </a: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　一般会員　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会場参加　永沢、石川、島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　</a:t>
            </a: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　　　　　　　　　　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オンライン参加　杉山、平賀、和知</a:t>
            </a: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endParaRPr lang="ja-JP" altLang="ja-JP" sz="20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C0D22B-31DC-70D6-9C9D-DBF1E7EF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761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9797ED-ECA3-B63D-1463-BD71324CB1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228454-795F-6C0C-C448-1F049108A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Ⅱ</a:t>
            </a:r>
            <a:r>
              <a:rPr lang="ja-JP" altLang="en-US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 決議・協議事項</a:t>
            </a:r>
            <a:br>
              <a:rPr lang="ja-JP" altLang="ja-JP" sz="4400"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B4CCC8F1-173E-F19C-7A57-56FB8792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1219201"/>
            <a:ext cx="8543924" cy="5022573"/>
          </a:xfrm>
        </p:spPr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altLang="ja-JP" sz="2000" dirty="0">
                <a:solidFill>
                  <a:srgbClr val="000000"/>
                </a:solidFill>
                <a:effectLst/>
                <a:latin typeface="メイリオ" panose="020B060403050404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2025</a:t>
            </a: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年度の運営体制について</a:t>
            </a:r>
            <a:endParaRPr lang="ja-JP" altLang="ja-JP" sz="20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342900" indent="-342900">
              <a:buFont typeface="+mj-lt"/>
              <a:buAutoNum type="arabicParenBoth"/>
            </a:pPr>
            <a:r>
              <a:rPr lang="ja-JP" altLang="ja-JP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石川由美子さん</a:t>
            </a:r>
            <a:r>
              <a:rPr lang="ja-JP" altLang="en-US" sz="1800">
                <a:latin typeface="ＭＳ Ｐゴシック" panose="020B060007020508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と</a:t>
            </a:r>
            <a:r>
              <a:rPr lang="ja-JP" altLang="ja-JP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島義夫さん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を</a:t>
            </a:r>
            <a:r>
              <a:rPr lang="ja-JP" altLang="ja-JP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基本会員とすること</a:t>
            </a: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が承認されました。</a:t>
            </a:r>
            <a:endParaRPr lang="en-US" altLang="ja-JP" sz="18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endParaRPr lang="ja-JP" altLang="ja-JP" sz="9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342900" lvl="0" indent="-342900">
              <a:lnSpc>
                <a:spcPct val="110000"/>
              </a:lnSpc>
              <a:buFont typeface="Wingdings" pitchFamily="2" charset="2"/>
              <a:buAutoNum type="arabicParenBoth" startAt="2"/>
            </a:pPr>
            <a:r>
              <a:rPr lang="ja-JP" altLang="ja-JP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基本会員の中から</a:t>
            </a: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次の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７</a:t>
            </a: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名を</a:t>
            </a:r>
            <a:r>
              <a:rPr lang="en-US" altLang="ja-JP" sz="18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2025</a:t>
            </a: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年度の理事として選任しました。なお、</a:t>
            </a:r>
            <a:r>
              <a:rPr lang="ja-JP" altLang="ja-JP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理事は、事務局会議に出席し、フォスター・フォーラムの運営方針はじめ事務局運営を決定</a:t>
            </a: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します。</a:t>
            </a:r>
            <a:endParaRPr lang="en-US" altLang="ja-JP" sz="18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lvl="0" indent="0">
              <a:buNone/>
            </a:pP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　　石川由美子さん、大江佳代さん、川元由喜子さん、木村恭子さん</a:t>
            </a:r>
            <a:endParaRPr lang="en-US" altLang="ja-JP" sz="18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lvl="0" indent="0">
              <a:buNone/>
            </a:pP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　　</a:t>
            </a: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坂本綾子さん、島義夫さん、長谷川摂さん</a:t>
            </a:r>
            <a:endParaRPr lang="en-US" altLang="ja-JP" sz="18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lvl="0" indent="0">
              <a:buNone/>
            </a:pPr>
            <a:endParaRPr lang="ja-JP" altLang="ja-JP" sz="9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457200" lvl="0" indent="-457200">
              <a:buFont typeface="Wingdings" pitchFamily="2" charset="2"/>
              <a:buAutoNum type="arabicParenBoth" startAt="3"/>
            </a:pPr>
            <a:r>
              <a:rPr lang="ja-JP" altLang="ja-JP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永沢裕美子さんを引き続き世話人とする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ことが承認されました。</a:t>
            </a:r>
            <a:endParaRPr lang="ja-JP" altLang="ja-JP" sz="18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609600" indent="0">
              <a:buNone/>
            </a:pPr>
            <a:endParaRPr lang="ja-JP" altLang="ja-JP" sz="11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457200" lvl="0" indent="-457200">
              <a:lnSpc>
                <a:spcPct val="110000"/>
              </a:lnSpc>
              <a:buFont typeface="+mj-lt"/>
              <a:buAutoNum type="arabicPeriod" startAt="2"/>
            </a:pPr>
            <a:r>
              <a:rPr lang="en-US" altLang="ja-JP" sz="2000" dirty="0">
                <a:solidFill>
                  <a:srgbClr val="000000"/>
                </a:solidFill>
                <a:effectLst/>
                <a:latin typeface="メイリオ" panose="020B060403050404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2025</a:t>
            </a: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年度の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活動テーマは、引き続き「金融経済教育」とする案が承認されました。</a:t>
            </a: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457200" lvl="0" indent="-457200">
              <a:buFont typeface="+mj-lt"/>
              <a:buAutoNum type="arabicPeriod" startAt="2"/>
            </a:pPr>
            <a:endParaRPr lang="en-US" altLang="ja-JP" sz="11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457200" lvl="0" indent="-457200">
              <a:buFont typeface="+mj-lt"/>
              <a:buAutoNum type="arabicPeriod" startAt="2"/>
            </a:pPr>
            <a:r>
              <a:rPr lang="en-US" altLang="ja-JP" sz="2000" dirty="0">
                <a:solidFill>
                  <a:srgbClr val="000000"/>
                </a:solidFill>
                <a:effectLst/>
                <a:latin typeface="メイリオ" panose="020B060403050404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2025</a:t>
            </a: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年度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の年会費を</a:t>
            </a:r>
            <a:r>
              <a:rPr lang="ja-JP" altLang="ja-JP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引き続き０円とする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案が承認されました。</a:t>
            </a: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lvl="0" indent="0">
              <a:buNone/>
            </a:pPr>
            <a:endParaRPr lang="en-US" altLang="ja-JP" sz="20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lvl="0" indent="0">
              <a:buNone/>
            </a:pPr>
            <a:endParaRPr lang="ja-JP" altLang="ja-JP" sz="20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609600" algn="just"/>
            <a:endParaRPr lang="ja-JP" altLang="ja-JP" sz="20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ja-JP" altLang="en-US" sz="240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A2199D-B011-6BEB-1388-390AC1101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42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CA113-D6C6-C3C3-89E4-5BF10F32D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D3AB55-2170-E139-A558-AB39DD52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Ⅲ</a:t>
            </a:r>
            <a:r>
              <a:rPr lang="ja-JP" altLang="en-US" sz="44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 報告事項</a:t>
            </a:r>
            <a:br>
              <a:rPr lang="ja-JP" altLang="ja-JP" sz="4400"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1EF4A012-6956-AB7B-7B08-774B93431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332843"/>
            <a:ext cx="8543925" cy="5160031"/>
          </a:xfrm>
        </p:spPr>
        <p:txBody>
          <a:bodyPr>
            <a:normAutofit/>
          </a:bodyPr>
          <a:lstStyle/>
          <a:p>
            <a:pPr marL="457200" lvl="0" indent="-457200">
              <a:buAutoNum type="arabicPeriod"/>
            </a:pPr>
            <a:r>
              <a:rPr lang="en-US" altLang="ja-JP" sz="2400" dirty="0">
                <a:solidFill>
                  <a:srgbClr val="000000"/>
                </a:solidFill>
                <a:effectLst/>
                <a:latin typeface="メイリオ" panose="020B060403050404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2024</a:t>
            </a:r>
            <a:r>
              <a:rPr lang="ja-JP" altLang="ja-JP" sz="24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年度の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活動報告</a:t>
            </a:r>
            <a:endParaRPr lang="ja-JP" altLang="ja-JP" sz="24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11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月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22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日に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サロン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学習会を開催　</a:t>
            </a:r>
            <a:endParaRPr lang="en-US" altLang="ja-JP" sz="20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　</a:t>
            </a: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「若者への金融経済</a:t>
            </a:r>
            <a:r>
              <a:rPr lang="en-US" altLang="ja-JP" sz="18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〜</a:t>
            </a: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その内容と在り方を考える」　講師</a:t>
            </a:r>
            <a:r>
              <a:rPr lang="en-US" altLang="ja-JP" sz="18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 </a:t>
            </a:r>
            <a:r>
              <a:rPr lang="ja-JP" altLang="en-US" sz="18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島義夫さん</a:t>
            </a:r>
            <a:endParaRPr lang="en-US" altLang="ja-JP" sz="20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メールマガジン発行（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5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月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15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日、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10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月</a:t>
            </a:r>
            <a:r>
              <a:rPr lang="en-US" altLang="ja-JP" sz="20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26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日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、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12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月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23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日</a:t>
            </a:r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）</a:t>
            </a:r>
            <a:endParaRPr lang="en-US" altLang="ja-JP" sz="20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ホームページのリニューアル（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月）</a:t>
            </a: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0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事務局会議を開催　等</a:t>
            </a:r>
            <a:endParaRPr lang="en-US" altLang="ja-JP" sz="20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22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2. 2024</a:t>
            </a:r>
            <a:r>
              <a:rPr lang="ja-JP" altLang="en-US" sz="22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年度の収支報告</a:t>
            </a:r>
            <a:endParaRPr lang="en-US" altLang="ja-JP" sz="22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収入　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0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円</a:t>
            </a: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支出　</a:t>
            </a:r>
            <a:r>
              <a:rPr lang="en-US" altLang="ja-JP" sz="20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19,702</a:t>
            </a:r>
            <a:r>
              <a:rPr lang="ja-JP" altLang="en-US" sz="20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円</a:t>
            </a: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457200" lvl="1" indent="0">
              <a:buNone/>
            </a:pP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内訳　ホームページ　サーバー　　　　　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2023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　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5,238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円、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2024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　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6,600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円</a:t>
            </a:r>
            <a:endParaRPr lang="en-US" altLang="ja-JP" sz="16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457200" lvl="1" indent="0">
              <a:buNone/>
            </a:pP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	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　　　独自ドメイン料金　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 2023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　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3,982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円、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2024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　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3,982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円</a:t>
            </a:r>
            <a:endParaRPr lang="en-US" altLang="ja-JP" sz="16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457200" lvl="1" indent="0">
              <a:buNone/>
            </a:pP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　　　書籍代（高校家庭科教科書）　　　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2023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　</a:t>
            </a:r>
            <a:endParaRPr lang="en-US" altLang="ja-JP" sz="16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ja-JP" sz="2000" dirty="0">
              <a:solidFill>
                <a:srgbClr val="000000"/>
              </a:solidFill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457200" indent="-457200">
              <a:buFont typeface="+mj-lt"/>
              <a:buAutoNum type="arabicPeriod"/>
            </a:pPr>
            <a:endParaRPr lang="en-US" altLang="ja-JP" sz="20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lvl="0" indent="0">
              <a:buNone/>
            </a:pPr>
            <a:endParaRPr lang="ja-JP" altLang="ja-JP" sz="22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609600" algn="just"/>
            <a:endParaRPr lang="ja-JP" altLang="ja-JP" sz="24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1A1E9C9-F744-0837-791A-E0500073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90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A7348A-7A2C-78A4-9C96-7D7E85DD9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25D533-BBB6-A861-7C00-06C50790B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Ⅲ</a:t>
            </a:r>
            <a:r>
              <a:rPr lang="ja-JP" altLang="en-US" sz="44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 報告事項</a:t>
            </a:r>
            <a:br>
              <a:rPr lang="ja-JP" altLang="ja-JP" sz="4400">
                <a:effectLst/>
                <a:latin typeface="ＭＳ Ｐゴシック" panose="020B060007020508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</a:br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3313A03-0134-E93E-3018-97B118476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391478"/>
            <a:ext cx="8900285" cy="479728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ja-JP" sz="2400" dirty="0">
                <a:solidFill>
                  <a:srgbClr val="000000"/>
                </a:solidFill>
                <a:effectLst/>
                <a:latin typeface="メイリオ" panose="020B0604030504040204" pitchFamily="34" charset="-128"/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3. 2025</a:t>
            </a:r>
            <a:r>
              <a:rPr lang="ja-JP" altLang="ja-JP" sz="24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年度</a:t>
            </a:r>
            <a:r>
              <a:rPr lang="en-US" altLang="ja-JP" sz="24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(2025</a:t>
            </a:r>
            <a:r>
              <a:rPr lang="ja-JP" altLang="en-US" sz="24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</a:t>
            </a:r>
            <a:r>
              <a:rPr lang="en-US" altLang="ja-JP" sz="24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2</a:t>
            </a:r>
            <a:r>
              <a:rPr lang="ja-JP" altLang="en-US" sz="24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月</a:t>
            </a:r>
            <a:r>
              <a:rPr lang="en-US" altLang="ja-JP" sz="24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</a:t>
            </a:r>
            <a:r>
              <a:rPr lang="ja-JP" altLang="en-US" sz="24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日</a:t>
            </a:r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〜2026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年</a:t>
            </a:r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1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月</a:t>
            </a:r>
            <a:r>
              <a:rPr lang="en-US" altLang="ja-JP" sz="24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31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日）</a:t>
            </a:r>
            <a:r>
              <a:rPr lang="ja-JP" altLang="ja-JP" sz="24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の</a:t>
            </a:r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活動計画</a:t>
            </a:r>
            <a:endParaRPr lang="ja-JP" altLang="ja-JP" sz="24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サロン</a:t>
            </a:r>
            <a:r>
              <a:rPr lang="ja-JP" altLang="en-US" sz="22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学習会の開催（年に４回程度）</a:t>
            </a: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2200" dirty="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</a:t>
            </a:r>
            <a:r>
              <a:rPr lang="ja-JP" altLang="en-US" sz="22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金融経済教育をテーマにした学習会</a:t>
            </a: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ja-JP" sz="2200" dirty="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	</a:t>
            </a:r>
            <a:r>
              <a:rPr lang="ja-JP" altLang="en-US" sz="2200">
                <a:solidFill>
                  <a:srgbClr val="000000"/>
                </a:solidFill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その他、会員が専門とするテーマによる情報交歓会</a:t>
            </a: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メールマガジン発行（年間６回）</a:t>
            </a: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事務局会議の開催（年間１０回程度）</a:t>
            </a: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企業や業界団体、当局等との意見交換会</a:t>
            </a: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執筆（国民生活センター「くらしの豆知識」等）</a:t>
            </a: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r>
              <a:rPr lang="ja-JP" altLang="en-US" sz="2200">
                <a:solidFill>
                  <a:srgbClr val="000000"/>
                </a:solidFill>
                <a:effectLst/>
                <a:latin typeface="ＭＳ Ｐゴシック" panose="020B0600070205080204" pitchFamily="34" charset="-128"/>
                <a:ea typeface="メイリオ" panose="020B0604030504040204" pitchFamily="34" charset="-128"/>
                <a:cs typeface="ＭＳ Ｐゴシック" panose="020B0600070205080204" pitchFamily="34" charset="-128"/>
              </a:rPr>
              <a:t>意見書の提出　等</a:t>
            </a: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endParaRPr lang="en-US" altLang="ja-JP" sz="2200" dirty="0">
              <a:solidFill>
                <a:srgbClr val="000000"/>
              </a:solidFill>
              <a:effectLst/>
              <a:latin typeface="ＭＳ Ｐゴシック" panose="020B0600070205080204" pitchFamily="34" charset="-128"/>
              <a:ea typeface="メイリオ" panose="020B0604030504040204" pitchFamily="34" charset="-128"/>
              <a:cs typeface="ＭＳ Ｐゴシック" panose="020B0600070205080204" pitchFamily="34" charset="-128"/>
            </a:endParaRPr>
          </a:p>
          <a:p>
            <a:pPr marL="0" lvl="0" indent="0">
              <a:buNone/>
            </a:pPr>
            <a:endParaRPr lang="ja-JP" altLang="ja-JP" sz="2200">
              <a:effectLst/>
              <a:latin typeface="ＭＳ Ｐゴシック" panose="020B0600070205080204" pitchFamily="34" charset="-128"/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 marL="609600" algn="just"/>
            <a:endParaRPr lang="ja-JP" altLang="ja-JP" sz="240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FF74A90-626D-6AA6-5E02-C05E80F8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482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F97032-8FF6-A597-070E-E83F341C02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4A7406B-994C-786C-4132-D91AB054C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086678"/>
            <a:ext cx="8900285" cy="3644348"/>
          </a:xfrm>
        </p:spPr>
        <p:txBody>
          <a:bodyPr anchor="ctr">
            <a:normAutofit/>
          </a:bodyPr>
          <a:lstStyle/>
          <a:p>
            <a:pPr marL="0" lvl="0" indent="0" algn="ctr">
              <a:buNone/>
            </a:pPr>
            <a:r>
              <a:rPr lang="ja-JP" altLang="en-US" sz="3600" b="1">
                <a:solidFill>
                  <a:srgbClr val="000000"/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  <a:cs typeface="ＭＳ Ｐゴシック" panose="020B0600070205080204" pitchFamily="34" charset="-128"/>
              </a:rPr>
              <a:t>今年度もよろしくお願いいたします。</a:t>
            </a:r>
            <a:endParaRPr lang="ja-JP" altLang="ja-JP" sz="3600" b="1" kern="100">
              <a:effectLst/>
              <a:latin typeface="Hiragino Maru Gothic Pro W4" panose="020F0400000000000000" pitchFamily="34" charset="-128"/>
              <a:ea typeface="Hiragino Maru Gothic Pro W4" panose="020F0400000000000000" pitchFamily="34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ja-JP" altLang="en-US" b="1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29D29B-1656-70D0-4435-F1FD38A1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6B1BE-4861-7445-85D4-7C73B9BDF6DA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4EFC563-AF74-2F31-0BC7-0B38EC322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318" y="4916557"/>
            <a:ext cx="5442004" cy="854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74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5633</TotalTime>
  <Words>478</Words>
  <Application>Microsoft Macintosh PowerPoint</Application>
  <PresentationFormat>A4 210 x 297 mm</PresentationFormat>
  <Paragraphs>63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Hiragino Maru Gothic Pro W4</vt:lpstr>
      <vt:lpstr>ＭＳ Ｐゴシック</vt:lpstr>
      <vt:lpstr>メイリオ</vt:lpstr>
      <vt:lpstr>游ゴシック</vt:lpstr>
      <vt:lpstr>游明朝</vt:lpstr>
      <vt:lpstr>Aptos</vt:lpstr>
      <vt:lpstr>Aptos Display</vt:lpstr>
      <vt:lpstr>Arial</vt:lpstr>
      <vt:lpstr>Wingdings</vt:lpstr>
      <vt:lpstr>Office テーマ</vt:lpstr>
      <vt:lpstr>2025年度　定時総会   2025年1月29日</vt:lpstr>
      <vt:lpstr>Ⅰ 総会の概要 </vt:lpstr>
      <vt:lpstr>Ⅱ 決議・協議事項 </vt:lpstr>
      <vt:lpstr>Ⅲ 報告事項 </vt:lpstr>
      <vt:lpstr>Ⅲ 報告事項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裕美子 永沢</dc:creator>
  <cp:lastModifiedBy>裕美子 永沢</cp:lastModifiedBy>
  <cp:revision>8</cp:revision>
  <dcterms:created xsi:type="dcterms:W3CDTF">2025-01-28T20:16:01Z</dcterms:created>
  <dcterms:modified xsi:type="dcterms:W3CDTF">2025-03-29T13:45:02Z</dcterms:modified>
</cp:coreProperties>
</file>